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74" r:id="rId4"/>
    <p:sldId id="265" r:id="rId5"/>
    <p:sldId id="266" r:id="rId6"/>
    <p:sldId id="268" r:id="rId7"/>
    <p:sldId id="269" r:id="rId8"/>
    <p:sldId id="267" r:id="rId9"/>
    <p:sldId id="258" r:id="rId10"/>
    <p:sldId id="259" r:id="rId11"/>
    <p:sldId id="275" r:id="rId12"/>
    <p:sldId id="270" r:id="rId13"/>
    <p:sldId id="260" r:id="rId14"/>
    <p:sldId id="261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\Documents\papers\Amynthasphenologyi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cat>
            <c:strRef>
              <c:f>Sheet3!$B$8:$B$26</c:f>
              <c:strCache>
                <c:ptCount val="19"/>
                <c:pt idx="0">
                  <c:v>4/12/2013</c:v>
                </c:pt>
                <c:pt idx="1">
                  <c:v>5/2/2013</c:v>
                </c:pt>
                <c:pt idx="2">
                  <c:v>5/13/2013</c:v>
                </c:pt>
                <c:pt idx="3">
                  <c:v>6/7/2013</c:v>
                </c:pt>
                <c:pt idx="4">
                  <c:v>6/20/2013</c:v>
                </c:pt>
                <c:pt idx="5">
                  <c:v>6/29/2013</c:v>
                </c:pt>
                <c:pt idx="6">
                  <c:v>7/9/2013</c:v>
                </c:pt>
                <c:pt idx="7">
                  <c:v>7/16/2013</c:v>
                </c:pt>
                <c:pt idx="8">
                  <c:v>7/28/2013</c:v>
                </c:pt>
                <c:pt idx="9">
                  <c:v>8/19/2013</c:v>
                </c:pt>
                <c:pt idx="10">
                  <c:v>8/26/2013</c:v>
                </c:pt>
                <c:pt idx="11">
                  <c:v>9/6/2013</c:v>
                </c:pt>
                <c:pt idx="12">
                  <c:v>9/16/2013</c:v>
                </c:pt>
                <c:pt idx="13">
                  <c:v>9/30/2013</c:v>
                </c:pt>
                <c:pt idx="14">
                  <c:v>10/5/2013</c:v>
                </c:pt>
                <c:pt idx="15">
                  <c:v>10/18/2013</c:v>
                </c:pt>
                <c:pt idx="16">
                  <c:v>10/29/2013</c:v>
                </c:pt>
                <c:pt idx="17">
                  <c:v>11/2/2013</c:v>
                </c:pt>
                <c:pt idx="18">
                  <c:v>11/11/2013</c:v>
                </c:pt>
              </c:strCache>
            </c:strRef>
          </c:cat>
          <c:val>
            <c:numRef>
              <c:f>Sheet3!$I$8:$I$22</c:f>
              <c:numCache>
                <c:formatCode>General</c:formatCode>
                <c:ptCount val="15"/>
                <c:pt idx="0">
                  <c:v>9</c:v>
                </c:pt>
                <c:pt idx="1">
                  <c:v>24</c:v>
                </c:pt>
                <c:pt idx="2">
                  <c:v>61</c:v>
                </c:pt>
                <c:pt idx="4">
                  <c:v>131</c:v>
                </c:pt>
                <c:pt idx="8">
                  <c:v>179</c:v>
                </c:pt>
                <c:pt idx="9">
                  <c:v>180</c:v>
                </c:pt>
                <c:pt idx="10">
                  <c:v>144</c:v>
                </c:pt>
                <c:pt idx="11">
                  <c:v>128</c:v>
                </c:pt>
                <c:pt idx="12">
                  <c:v>112</c:v>
                </c:pt>
                <c:pt idx="13">
                  <c:v>140</c:v>
                </c:pt>
                <c:pt idx="14">
                  <c:v>139.19999999999999</c:v>
                </c:pt>
              </c:numCache>
            </c:numRef>
          </c:val>
        </c:ser>
        <c:ser>
          <c:idx val="1"/>
          <c:order val="1"/>
          <c:tx>
            <c:v>2011</c:v>
          </c:tx>
          <c:invertIfNegative val="0"/>
          <c:cat>
            <c:strRef>
              <c:f>Sheet3!$B$8:$B$26</c:f>
              <c:strCache>
                <c:ptCount val="19"/>
                <c:pt idx="0">
                  <c:v>4/12/2013</c:v>
                </c:pt>
                <c:pt idx="1">
                  <c:v>5/2/2013</c:v>
                </c:pt>
                <c:pt idx="2">
                  <c:v>5/13/2013</c:v>
                </c:pt>
                <c:pt idx="3">
                  <c:v>6/7/2013</c:v>
                </c:pt>
                <c:pt idx="4">
                  <c:v>6/20/2013</c:v>
                </c:pt>
                <c:pt idx="5">
                  <c:v>6/29/2013</c:v>
                </c:pt>
                <c:pt idx="6">
                  <c:v>7/9/2013</c:v>
                </c:pt>
                <c:pt idx="7">
                  <c:v>7/16/2013</c:v>
                </c:pt>
                <c:pt idx="8">
                  <c:v>7/28/2013</c:v>
                </c:pt>
                <c:pt idx="9">
                  <c:v>8/19/2013</c:v>
                </c:pt>
                <c:pt idx="10">
                  <c:v>8/26/2013</c:v>
                </c:pt>
                <c:pt idx="11">
                  <c:v>9/6/2013</c:v>
                </c:pt>
                <c:pt idx="12">
                  <c:v>9/16/2013</c:v>
                </c:pt>
                <c:pt idx="13">
                  <c:v>9/30/2013</c:v>
                </c:pt>
                <c:pt idx="14">
                  <c:v>10/5/2013</c:v>
                </c:pt>
                <c:pt idx="15">
                  <c:v>10/18/2013</c:v>
                </c:pt>
                <c:pt idx="16">
                  <c:v>10/29/2013</c:v>
                </c:pt>
                <c:pt idx="17">
                  <c:v>11/2/2013</c:v>
                </c:pt>
                <c:pt idx="18">
                  <c:v>11/11/2013</c:v>
                </c:pt>
              </c:strCache>
            </c:strRef>
          </c:cat>
          <c:val>
            <c:numRef>
              <c:f>Sheet3!$F$8:$F$26</c:f>
              <c:numCache>
                <c:formatCode>General</c:formatCode>
                <c:ptCount val="19"/>
                <c:pt idx="0">
                  <c:v>8</c:v>
                </c:pt>
                <c:pt idx="1">
                  <c:v>21.6</c:v>
                </c:pt>
                <c:pt idx="2">
                  <c:v>35.200000000000003</c:v>
                </c:pt>
                <c:pt idx="3">
                  <c:v>45.6</c:v>
                </c:pt>
                <c:pt idx="4">
                  <c:v>54.4</c:v>
                </c:pt>
                <c:pt idx="5">
                  <c:v>156.80000000000001</c:v>
                </c:pt>
                <c:pt idx="6">
                  <c:v>130.4</c:v>
                </c:pt>
                <c:pt idx="7">
                  <c:v>113.6</c:v>
                </c:pt>
                <c:pt idx="8">
                  <c:v>149.6</c:v>
                </c:pt>
                <c:pt idx="9">
                  <c:v>116.8</c:v>
                </c:pt>
                <c:pt idx="10">
                  <c:v>126.4</c:v>
                </c:pt>
                <c:pt idx="11">
                  <c:v>94.4</c:v>
                </c:pt>
                <c:pt idx="12">
                  <c:v>105.6</c:v>
                </c:pt>
                <c:pt idx="13">
                  <c:v>149.6</c:v>
                </c:pt>
                <c:pt idx="14">
                  <c:v>53.6</c:v>
                </c:pt>
                <c:pt idx="15">
                  <c:v>78.400000000000006</c:v>
                </c:pt>
                <c:pt idx="16">
                  <c:v>60.8</c:v>
                </c:pt>
                <c:pt idx="17">
                  <c:v>36</c:v>
                </c:pt>
                <c:pt idx="18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08000"/>
        <c:axId val="64599168"/>
      </c:barChart>
      <c:catAx>
        <c:axId val="6180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64599168"/>
        <c:crosses val="autoZero"/>
        <c:auto val="1"/>
        <c:lblAlgn val="ctr"/>
        <c:lblOffset val="100"/>
        <c:noMultiLvlLbl val="0"/>
      </c:catAx>
      <c:valAx>
        <c:axId val="6459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1808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3520-8CF2-4809-826D-0F9EC46322F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5C57-D652-4278-AA6A-78C7B57DB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F6CDC-25CD-41F5-A3A9-3A31269CD3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9F30-DA68-447A-9A06-D5FC304DAC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9F30-DA68-447A-9A06-D5FC304DAC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F6CDC-25CD-41F5-A3A9-3A31269CD3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F6CDC-25CD-41F5-A3A9-3A31269CD3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F6CDC-25CD-41F5-A3A9-3A31269CD3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E442-FDE4-496F-ACCB-7076583BAF1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1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5DBB-F287-419E-9769-6B0E77BCE668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038-6879-40E6-8CCA-15F2EEAF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gorres@umv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02" y="2636912"/>
            <a:ext cx="33528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32" y="7647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Amynthas</a:t>
            </a:r>
            <a:r>
              <a:rPr lang="en-US" b="1" dirty="0" smtClean="0"/>
              <a:t> Ante </a:t>
            </a:r>
            <a:r>
              <a:rPr lang="en-US" b="1" dirty="0" err="1" smtClean="0"/>
              <a:t>Portas</a:t>
            </a:r>
            <a:r>
              <a:rPr lang="en-US" b="1" dirty="0" smtClean="0"/>
              <a:t>: Forest Invasions by Asiatic Earthworms.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Earthworms As Agents  of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Change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4302" y="2822079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Garden-variety earthworms are changing our forests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77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950270"/>
            <a:ext cx="4495800" cy="357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154668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Extent of Last Glaciation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24444"/>
          <a:stretch/>
        </p:blipFill>
        <p:spPr>
          <a:xfrm>
            <a:off x="600032" y="3050528"/>
            <a:ext cx="4227752" cy="2777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3086" y="1706324"/>
            <a:ext cx="1889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exclusively</a:t>
            </a:r>
          </a:p>
          <a:p>
            <a:r>
              <a:rPr lang="en-US" dirty="0" smtClean="0"/>
              <a:t>exotic worms</a:t>
            </a:r>
            <a:endParaRPr lang="en-US" dirty="0"/>
          </a:p>
        </p:txBody>
      </p:sp>
      <p:pic>
        <p:nvPicPr>
          <p:cNvPr id="1026" name="Picture 2" descr="https://encrypted-tbn2.gstatic.com/images?q=tbn:ANd9GcSLzsn2ycBNgz4X4tDhJvhedEtlQBtTO_QFKeHGJ-AeqvCC5Jq0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477578"/>
            <a:ext cx="4488295" cy="32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7232" y="16593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http://coloradoflyfishingreports.blogspot.com/2011/09/bait-dunkers-found-your-spot.html</a:t>
            </a:r>
          </a:p>
        </p:txBody>
      </p:sp>
      <p:pic>
        <p:nvPicPr>
          <p:cNvPr id="1030" name="Picture 6" descr="http://20thcenturyradio.com/images/radio_tower_md_blk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68" y="1890989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555582">
            <a:off x="764338" y="312077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AGENTS of DISPERSAL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096000"/>
            <a:ext cx="3157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Signal from http</a:t>
            </a:r>
            <a:r>
              <a:rPr lang="en-US" sz="1200" dirty="0"/>
              <a:t>://www.20thcenturyradio.com/</a:t>
            </a:r>
          </a:p>
        </p:txBody>
      </p:sp>
      <p:pic>
        <p:nvPicPr>
          <p:cNvPr id="1031" name="Picture 7" descr="F:\DCIM\100KC875\100_18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98" y="3117397"/>
            <a:ext cx="3976899" cy="29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292" y="2512612"/>
            <a:ext cx="431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and Asian species competing with</a:t>
            </a:r>
          </a:p>
          <a:p>
            <a:r>
              <a:rPr lang="en-US" dirty="0" smtClean="0"/>
              <a:t>native earthworms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Horticulture Trade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3" y="1600200"/>
            <a:ext cx="74892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16530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http://www.agrsci.unibo.it/wchr/wc1/degroot.html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28615" r="25708" b="26188"/>
          <a:stretch/>
        </p:blipFill>
        <p:spPr bwMode="auto">
          <a:xfrm>
            <a:off x="4448175" y="1377155"/>
            <a:ext cx="39909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18220" r="20820" b="6196"/>
          <a:stretch/>
        </p:blipFill>
        <p:spPr bwMode="auto">
          <a:xfrm>
            <a:off x="838200" y="1371599"/>
            <a:ext cx="3600450" cy="383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09599"/>
            <a:ext cx="6026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Horticultural Settings: Master Gardener Survey</a:t>
            </a:r>
          </a:p>
          <a:p>
            <a:r>
              <a:rPr lang="en-US" sz="2400" dirty="0" smtClean="0"/>
              <a:t>Where have you seen this earthworm?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4841914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Vermont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17930" y="3723737"/>
            <a:ext cx="17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Hampshire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4938" y="3581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9093" y="331416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638800"/>
            <a:ext cx="612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they are in Vermont, even though they are deemed exotic.  </a:t>
            </a:r>
          </a:p>
        </p:txBody>
      </p:sp>
    </p:spTree>
    <p:extLst>
      <p:ext uri="{BB962C8B-B14F-4D97-AF65-F5344CB8AC3E}">
        <p14:creationId xmlns:p14="http://schemas.microsoft.com/office/powerpoint/2010/main" val="11859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 of Ice Age and Absence of Earthworms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1080" y="1676400"/>
            <a:ext cx="377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Because of the lack of earthworms after the glaciers receded, a thick layer of organic material accumulated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This layer is a seed bank</a:t>
            </a:r>
          </a:p>
          <a:p>
            <a:endParaRPr lang="en-US" sz="2400" b="1" dirty="0"/>
          </a:p>
          <a:p>
            <a:r>
              <a:rPr lang="en-US" sz="2400" b="1" dirty="0" smtClean="0"/>
              <a:t>Germination medium</a:t>
            </a:r>
          </a:p>
          <a:p>
            <a:endParaRPr lang="en-US" sz="2400" b="1" dirty="0"/>
          </a:p>
          <a:p>
            <a:r>
              <a:rPr lang="en-US" sz="2400" b="1" dirty="0" smtClean="0"/>
              <a:t>Water filter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1" b="50000"/>
          <a:stretch/>
        </p:blipFill>
        <p:spPr bwMode="auto">
          <a:xfrm>
            <a:off x="685800" y="1664225"/>
            <a:ext cx="3253017" cy="38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816" y="5514201"/>
            <a:ext cx="3308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Picture by Justin Richardson of Dartmouth College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33400" y="1981200"/>
            <a:ext cx="3810000" cy="2819400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 Resource for Earthworms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68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Earthworms on Forest Soil Structure</a:t>
            </a:r>
            <a:endParaRPr lang="en-US" dirty="0"/>
          </a:p>
        </p:txBody>
      </p:sp>
      <p:pic>
        <p:nvPicPr>
          <p:cNvPr id="27650" name="Picture 2" descr="http://www.nrri.umn.edu/worms/forest/images/worm-free-soil-horiz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08944"/>
            <a:ext cx="3947557" cy="2710656"/>
          </a:xfrm>
          <a:prstGeom prst="rect">
            <a:avLst/>
          </a:prstGeom>
          <a:noFill/>
        </p:spPr>
      </p:pic>
      <p:pic>
        <p:nvPicPr>
          <p:cNvPr id="27652" name="Picture 4" descr="http://www.nrri.umn.edu/worms/forest/images/worm-worked-soil-horiz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25770"/>
            <a:ext cx="4569457" cy="3137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3236" y="966089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Before Invasion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39970"/>
            <a:ext cx="296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After  Invasion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236" y="4620479"/>
            <a:ext cx="3555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Mor</a:t>
            </a:r>
            <a:r>
              <a:rPr lang="en-US" sz="2800" b="1" dirty="0" smtClean="0">
                <a:solidFill>
                  <a:prstClr val="black"/>
                </a:solidFill>
              </a:rPr>
              <a:t>-type (duff) forest 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floor: Seed bank and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germination medium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616" y="5181600"/>
            <a:ext cx="3852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Mull-type forest floor</a:t>
            </a:r>
          </a:p>
          <a:p>
            <a:r>
              <a:rPr lang="en-US" sz="3200" b="1" dirty="0" smtClean="0">
                <a:solidFill>
                  <a:prstClr val="black"/>
                </a:solidFill>
              </a:rPr>
              <a:t>Dense A -horizon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71800" y="2798610"/>
            <a:ext cx="19050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400800"/>
            <a:ext cx="622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Picture credit: http://www.nrri.umn.edu/worms/forest/soil.html</a:t>
            </a:r>
          </a:p>
        </p:txBody>
      </p:sp>
    </p:spTree>
    <p:extLst>
      <p:ext uri="{BB962C8B-B14F-4D97-AF65-F5344CB8AC3E}">
        <p14:creationId xmlns:p14="http://schemas.microsoft.com/office/powerpoint/2010/main" val="8874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Degree of Infestation and Forest Damage</a:t>
            </a:r>
            <a:br>
              <a:rPr lang="en-US" dirty="0" smtClean="0"/>
            </a:br>
            <a:r>
              <a:rPr lang="en-US" sz="3600" dirty="0" smtClean="0"/>
              <a:t>Invasive Earthworm </a:t>
            </a:r>
            <a:r>
              <a:rPr lang="en-US" sz="3600" dirty="0"/>
              <a:t>R</a:t>
            </a:r>
            <a:r>
              <a:rPr lang="en-US" sz="3600" dirty="0" smtClean="0"/>
              <a:t>apid </a:t>
            </a:r>
            <a:r>
              <a:rPr lang="en-US" sz="3600" dirty="0"/>
              <a:t>A</a:t>
            </a:r>
            <a:r>
              <a:rPr lang="en-US" sz="3600" dirty="0" smtClean="0"/>
              <a:t>ssessment </a:t>
            </a:r>
            <a:r>
              <a:rPr lang="en-US" sz="3600" dirty="0"/>
              <a:t>T</a:t>
            </a:r>
            <a:r>
              <a:rPr lang="en-US" sz="3600" dirty="0" smtClean="0"/>
              <a:t>ool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88881"/>
              </p:ext>
            </p:extLst>
          </p:nvPr>
        </p:nvGraphicFramePr>
        <p:xfrm>
          <a:off x="179512" y="1412776"/>
          <a:ext cx="8856984" cy="511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967"/>
                <a:gridCol w="1970081"/>
                <a:gridCol w="1675645"/>
                <a:gridCol w="1835231"/>
                <a:gridCol w="1516060"/>
              </a:tblGrid>
              <a:tr h="596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O-horizons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Roots/Fungi in forest floor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Castings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Earthworms</a:t>
                      </a:r>
                      <a:endParaRPr lang="en-US" sz="1600" dirty="0"/>
                    </a:p>
                  </a:txBody>
                  <a:tcPr/>
                </a:tc>
              </a:tr>
              <a:tr h="596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E/worm 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Oi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Oe,Oa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present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present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</a:tr>
              <a:tr h="11083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</a:t>
                      </a:r>
                      <a:r>
                        <a:rPr lang="en-US" sz="1600" baseline="0" dirty="0" smtClean="0"/>
                        <a:t> Minimal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Oi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Oe</a:t>
                      </a:r>
                      <a:r>
                        <a:rPr lang="en-US" sz="1600" dirty="0" smtClean="0"/>
                        <a:t>, present</a:t>
                      </a:r>
                    </a:p>
                    <a:p>
                      <a:r>
                        <a:rPr lang="en-US" sz="1600" dirty="0" err="1" smtClean="0"/>
                        <a:t>Oa</a:t>
                      </a:r>
                      <a:r>
                        <a:rPr lang="en-US" sz="1600" dirty="0" smtClean="0"/>
                        <a:t> patchy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</a:t>
                      </a:r>
                      <a:r>
                        <a:rPr lang="en-US" sz="1600" baseline="0" dirty="0" smtClean="0"/>
                        <a:t> , but not abundant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Mixing of </a:t>
                      </a:r>
                      <a:r>
                        <a:rPr lang="en-US" sz="1600" dirty="0" err="1" smtClean="0"/>
                        <a:t>Oa</a:t>
                      </a:r>
                      <a:r>
                        <a:rPr lang="en-US" sz="1600" dirty="0" smtClean="0"/>
                        <a:t>/mineral, no large castings at surface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few small </a:t>
                      </a:r>
                      <a:r>
                        <a:rPr lang="en-US" sz="1600" dirty="0" err="1" smtClean="0"/>
                        <a:t>epigeic</a:t>
                      </a:r>
                      <a:r>
                        <a:rPr lang="en-US" sz="1600" dirty="0" smtClean="0"/>
                        <a:t> worms</a:t>
                      </a:r>
                      <a:endParaRPr lang="en-US" sz="1600" dirty="0"/>
                    </a:p>
                  </a:txBody>
                  <a:tcPr/>
                </a:tc>
              </a:tr>
              <a:tr h="8525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Mod</a:t>
                      </a:r>
                      <a:r>
                        <a:rPr lang="en-US" sz="1600" baseline="0" dirty="0" smtClean="0"/>
                        <a:t>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Oi</a:t>
                      </a:r>
                      <a:r>
                        <a:rPr lang="en-US" sz="1600" dirty="0" smtClean="0"/>
                        <a:t> is present, </a:t>
                      </a:r>
                      <a:r>
                        <a:rPr lang="en-US" sz="1600" dirty="0" err="1" smtClean="0"/>
                        <a:t>Oe</a:t>
                      </a:r>
                      <a:r>
                        <a:rPr lang="en-US" sz="1600" dirty="0" smtClean="0"/>
                        <a:t> reduced, </a:t>
                      </a:r>
                      <a:r>
                        <a:rPr lang="en-US" sz="1600" dirty="0" err="1" smtClean="0"/>
                        <a:t>Oa</a:t>
                      </a:r>
                      <a:r>
                        <a:rPr lang="en-US" sz="1600" dirty="0" smtClean="0"/>
                        <a:t> absent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Less than 50% of top soil are castings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</a:t>
                      </a:r>
                      <a:r>
                        <a:rPr lang="en-US" sz="1600" dirty="0" err="1" smtClean="0"/>
                        <a:t>epi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baseline="0" dirty="0" err="1" smtClean="0"/>
                        <a:t>epi-endogeic</a:t>
                      </a:r>
                      <a:r>
                        <a:rPr lang="en-US" sz="1600" baseline="0" dirty="0" smtClean="0"/>
                        <a:t> earthworms</a:t>
                      </a:r>
                      <a:endParaRPr lang="en-US" sz="1600" dirty="0"/>
                    </a:p>
                  </a:txBody>
                  <a:tcPr/>
                </a:tc>
              </a:tr>
              <a:tr h="11083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Substantial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Oi</a:t>
                      </a:r>
                      <a:r>
                        <a:rPr lang="en-US" sz="1600" dirty="0" smtClean="0"/>
                        <a:t> present but lost by late summer early fall, bare mineral soil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absent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Abundant, and few large casting</a:t>
                      </a:r>
                      <a:r>
                        <a:rPr lang="en-US" sz="1600" baseline="0" dirty="0" smtClean="0"/>
                        <a:t> mounts; &gt;50% of top soil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eco-groups present</a:t>
                      </a:r>
                      <a:endParaRPr lang="en-US" sz="1600" dirty="0"/>
                    </a:p>
                  </a:txBody>
                  <a:tcPr/>
                </a:tc>
              </a:tr>
              <a:tr h="8525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Heavy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Oi</a:t>
                      </a:r>
                      <a:r>
                        <a:rPr lang="en-US" sz="1600" dirty="0" smtClean="0"/>
                        <a:t> gone by mid-summer/bare mineral soil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Castings</a:t>
                      </a:r>
                      <a:r>
                        <a:rPr lang="en-US" sz="1600" baseline="0" dirty="0" smtClean="0"/>
                        <a:t> and large castings abundant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L.terrestris</a:t>
                      </a:r>
                      <a:r>
                        <a:rPr lang="en-US" sz="1600" dirty="0" smtClean="0"/>
                        <a:t>, others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/>
              <a:t>T</a:t>
            </a:r>
            <a:r>
              <a:rPr lang="en-US" dirty="0" smtClean="0"/>
              <a:t>his Earthworm?</a:t>
            </a:r>
            <a:br>
              <a:rPr lang="en-US" dirty="0" smtClean="0"/>
            </a:br>
            <a:r>
              <a:rPr lang="en-US" dirty="0" smtClean="0"/>
              <a:t>Annual, Summer-Active, Winter-Killed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01807"/>
              </p:ext>
            </p:extLst>
          </p:nvPr>
        </p:nvGraphicFramePr>
        <p:xfrm>
          <a:off x="1371600" y="1752600"/>
          <a:ext cx="6477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4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Love to hear from you when you see them…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jgorres@umv.edu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did you see tem?</a:t>
            </a:r>
            <a:br>
              <a:rPr lang="en-US" dirty="0" smtClean="0"/>
            </a:br>
            <a:r>
              <a:rPr lang="en-US" smtClean="0"/>
              <a:t>What ecological setting </a:t>
            </a:r>
            <a:r>
              <a:rPr lang="en-US" dirty="0" smtClean="0"/>
              <a:t>were they in?</a:t>
            </a:r>
            <a:br>
              <a:rPr lang="en-US" dirty="0" smtClean="0"/>
            </a:br>
            <a:r>
              <a:rPr lang="en-US" dirty="0" smtClean="0"/>
              <a:t>How many did you see?</a:t>
            </a:r>
            <a:br>
              <a:rPr lang="en-US" dirty="0" smtClean="0"/>
            </a:br>
            <a:r>
              <a:rPr lang="en-US" dirty="0" smtClean="0"/>
              <a:t>How large were these worms?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earthworm species in Vermont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total of 18 species have been reported</a:t>
            </a:r>
            <a:endParaRPr lang="en-US" dirty="0"/>
          </a:p>
          <a:p>
            <a:r>
              <a:rPr lang="en-US" dirty="0" smtClean="0"/>
              <a:t>14 of </a:t>
            </a:r>
            <a:r>
              <a:rPr lang="en-US" dirty="0" smtClean="0">
                <a:solidFill>
                  <a:srgbClr val="FF0000"/>
                </a:solidFill>
              </a:rPr>
              <a:t>European origin </a:t>
            </a:r>
            <a:r>
              <a:rPr lang="en-US" dirty="0" smtClean="0"/>
              <a:t>including some common composters</a:t>
            </a:r>
          </a:p>
          <a:p>
            <a:pPr lvl="1"/>
            <a:r>
              <a:rPr lang="en-US" i="1" dirty="0" err="1"/>
              <a:t>Lumbricus</a:t>
            </a:r>
            <a:r>
              <a:rPr lang="en-US" i="1" dirty="0"/>
              <a:t> </a:t>
            </a:r>
            <a:r>
              <a:rPr lang="en-US" i="1" dirty="0" err="1" smtClean="0"/>
              <a:t>rubellus</a:t>
            </a:r>
            <a:r>
              <a:rPr lang="en-US" i="1" dirty="0" smtClean="0"/>
              <a:t> </a:t>
            </a:r>
            <a:r>
              <a:rPr lang="en-US" dirty="0" smtClean="0"/>
              <a:t>(Red Worm)</a:t>
            </a:r>
          </a:p>
          <a:p>
            <a:pPr lvl="1"/>
            <a:r>
              <a:rPr lang="en-US" i="1" dirty="0" err="1" smtClean="0"/>
              <a:t>Eisenia</a:t>
            </a:r>
            <a:r>
              <a:rPr lang="en-US" i="1" dirty="0" smtClean="0"/>
              <a:t> </a:t>
            </a:r>
            <a:r>
              <a:rPr lang="en-US" i="1" dirty="0" err="1" smtClean="0"/>
              <a:t>foetida</a:t>
            </a:r>
            <a:r>
              <a:rPr lang="en-US" i="1" dirty="0" smtClean="0"/>
              <a:t> </a:t>
            </a:r>
            <a:r>
              <a:rPr lang="en-US" dirty="0" smtClean="0"/>
              <a:t>(Red Wigglers)</a:t>
            </a:r>
          </a:p>
          <a:p>
            <a:r>
              <a:rPr lang="en-US" dirty="0" smtClean="0"/>
              <a:t>4 confirmed </a:t>
            </a:r>
            <a:r>
              <a:rPr lang="en-US" dirty="0" smtClean="0">
                <a:solidFill>
                  <a:srgbClr val="FF0000"/>
                </a:solidFill>
              </a:rPr>
              <a:t>Asian</a:t>
            </a:r>
            <a:r>
              <a:rPr lang="en-US" dirty="0" smtClean="0"/>
              <a:t> species (thought to be subtropical and very destructive to our woods)</a:t>
            </a:r>
          </a:p>
          <a:p>
            <a:pPr lvl="1"/>
            <a:r>
              <a:rPr lang="en-US" i="1" dirty="0" err="1" smtClean="0"/>
              <a:t>Amynthas</a:t>
            </a:r>
            <a:r>
              <a:rPr lang="en-US" i="1" dirty="0" smtClean="0"/>
              <a:t> agrestis </a:t>
            </a:r>
            <a:r>
              <a:rPr lang="en-US" dirty="0" smtClean="0"/>
              <a:t>(Crazy Snake Worm)</a:t>
            </a:r>
          </a:p>
          <a:p>
            <a:pPr lvl="1"/>
            <a:r>
              <a:rPr lang="en-US" dirty="0" err="1" smtClean="0"/>
              <a:t>Amynthas</a:t>
            </a:r>
            <a:r>
              <a:rPr lang="en-US" dirty="0" smtClean="0"/>
              <a:t> </a:t>
            </a:r>
            <a:r>
              <a:rPr lang="en-US" dirty="0" err="1" smtClean="0"/>
              <a:t>tokiensis</a:t>
            </a:r>
            <a:endParaRPr lang="en-US" dirty="0" smtClean="0"/>
          </a:p>
          <a:p>
            <a:pPr lvl="1"/>
            <a:r>
              <a:rPr lang="en-US" dirty="0" err="1" smtClean="0"/>
              <a:t>Amynthas</a:t>
            </a:r>
            <a:r>
              <a:rPr lang="en-US" dirty="0" smtClean="0"/>
              <a:t> </a:t>
            </a:r>
            <a:r>
              <a:rPr lang="en-US" dirty="0" err="1" smtClean="0"/>
              <a:t>hilgendorfi</a:t>
            </a:r>
            <a:endParaRPr lang="en-US" dirty="0" smtClean="0"/>
          </a:p>
          <a:p>
            <a:pPr lvl="1"/>
            <a:r>
              <a:rPr lang="en-US" i="1" dirty="0" err="1" smtClean="0"/>
              <a:t>Perionyx</a:t>
            </a:r>
            <a:r>
              <a:rPr lang="en-US" i="1" dirty="0" smtClean="0"/>
              <a:t> </a:t>
            </a:r>
            <a:r>
              <a:rPr lang="en-US" i="1" dirty="0" err="1" smtClean="0"/>
              <a:t>excavatus</a:t>
            </a:r>
            <a:r>
              <a:rPr lang="en-US" i="1" dirty="0" smtClean="0"/>
              <a:t> </a:t>
            </a:r>
            <a:r>
              <a:rPr lang="en-US" dirty="0" smtClean="0"/>
              <a:t>(Blue Worm, only in composting)</a:t>
            </a:r>
          </a:p>
        </p:txBody>
      </p:sp>
    </p:spTree>
    <p:extLst>
      <p:ext uri="{BB962C8B-B14F-4D97-AF65-F5344CB8AC3E}">
        <p14:creationId xmlns:p14="http://schemas.microsoft.com/office/powerpoint/2010/main" val="17293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recognize these Asiatic earthworms?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Amynthas</a:t>
            </a:r>
            <a:r>
              <a:rPr lang="en-US" i="1" dirty="0" smtClean="0"/>
              <a:t> agrestis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Physical Characteristics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 to 8 inches long</a:t>
            </a:r>
          </a:p>
          <a:p>
            <a:r>
              <a:rPr lang="en-US" dirty="0" smtClean="0"/>
              <a:t>Darker dorsally than ventrally</a:t>
            </a:r>
          </a:p>
          <a:p>
            <a:r>
              <a:rPr lang="en-US" dirty="0" smtClean="0"/>
              <a:t>Skin glossy with refractive properties</a:t>
            </a:r>
          </a:p>
          <a:p>
            <a:r>
              <a:rPr lang="en-US" b="1" dirty="0" smtClean="0"/>
              <a:t>Light, smooth clitellum, all the way around body</a:t>
            </a:r>
          </a:p>
          <a:p>
            <a:r>
              <a:rPr lang="en-US" b="1" dirty="0" smtClean="0"/>
              <a:t>Very active</a:t>
            </a:r>
          </a:p>
          <a:p>
            <a:r>
              <a:rPr lang="en-US" b="1" dirty="0" smtClean="0"/>
              <a:t>Moves like a snake</a:t>
            </a:r>
          </a:p>
          <a:p>
            <a:r>
              <a:rPr lang="en-US" b="1" dirty="0" smtClean="0"/>
              <a:t>Loses its tail </a:t>
            </a:r>
            <a:r>
              <a:rPr lang="en-US" dirty="0" smtClean="0"/>
              <a:t>when handled roughly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parthenogenic</a:t>
            </a:r>
            <a:r>
              <a:rPr lang="en-US" dirty="0" smtClean="0"/>
              <a:t>, “no sex please I am </a:t>
            </a:r>
            <a:r>
              <a:rPr lang="en-US" dirty="0" err="1" smtClean="0"/>
              <a:t>Amynthas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566" t="17349" r="19036" b="15732"/>
          <a:stretch>
            <a:fillRect/>
          </a:stretch>
        </p:blipFill>
        <p:spPr bwMode="auto">
          <a:xfrm>
            <a:off x="304800" y="3810000"/>
            <a:ext cx="4183529" cy="28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http://www.uibk.ac.at/ipoint/news/images/2009/161-gsmnp-aug-16-annelida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4183529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4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381000"/>
            <a:ext cx="4026829" cy="5943600"/>
            <a:chOff x="304800" y="381000"/>
            <a:chExt cx="4026829" cy="5943600"/>
          </a:xfrm>
        </p:grpSpPr>
        <p:pic>
          <p:nvPicPr>
            <p:cNvPr id="50178" name="Picture 2" descr="http://www.pbpub.com/vtmaps/images/vermont_map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81000"/>
              <a:ext cx="4026829" cy="5943600"/>
            </a:xfrm>
            <a:prstGeom prst="rect">
              <a:avLst/>
            </a:prstGeom>
            <a:noFill/>
          </p:spPr>
        </p:pic>
        <p:sp>
          <p:nvSpPr>
            <p:cNvPr id="5" name="5-Point Star 4"/>
            <p:cNvSpPr/>
            <p:nvPr/>
          </p:nvSpPr>
          <p:spPr>
            <a:xfrm>
              <a:off x="2209800" y="3886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762000" y="1981200"/>
              <a:ext cx="1524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609600" y="2133600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34290" y="577385"/>
              <a:ext cx="228600" cy="2514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14400" y="990600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62000" y="1905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066800" y="1905000"/>
              <a:ext cx="1524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609600" y="1828800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1828800" y="4253350"/>
              <a:ext cx="228600" cy="2375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695700"/>
              <a:ext cx="298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5-Point Star 20"/>
          <p:cNvSpPr/>
          <p:nvPr/>
        </p:nvSpPr>
        <p:spPr>
          <a:xfrm>
            <a:off x="1943100" y="16002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952500" y="212598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727842" y="402967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981200" y="4648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55428" y="13716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685260" y="55626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2362200" y="290453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46818" y="53340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986568" y="3538835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" y="1485900"/>
            <a:ext cx="1532860" cy="1185565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58715" y="3462635"/>
            <a:ext cx="1532860" cy="1185565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0" y="2467570"/>
            <a:ext cx="1532860" cy="1185565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Hot Spots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77385"/>
            <a:ext cx="3691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in Vermont do you find them?</a:t>
            </a:r>
          </a:p>
          <a:p>
            <a:r>
              <a:rPr lang="en-US" dirty="0" smtClean="0"/>
              <a:t>My own observations</a:t>
            </a:r>
          </a:p>
          <a:p>
            <a:endParaRPr lang="en-US" dirty="0"/>
          </a:p>
          <a:p>
            <a:r>
              <a:rPr lang="en-US" dirty="0" smtClean="0"/>
              <a:t>Woodlands,</a:t>
            </a:r>
          </a:p>
          <a:p>
            <a:r>
              <a:rPr lang="en-US" dirty="0" smtClean="0"/>
              <a:t>Nurseries, </a:t>
            </a:r>
          </a:p>
          <a:p>
            <a:r>
              <a:rPr lang="en-US" dirty="0" smtClean="0"/>
              <a:t>Gardens,</a:t>
            </a:r>
          </a:p>
          <a:p>
            <a:r>
              <a:rPr lang="en-US" dirty="0" smtClean="0"/>
              <a:t>Compost piles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8607" y="515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http://www.sethwarren.com/search_horse.php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23971" y="209546"/>
            <a:ext cx="4695825" cy="6483246"/>
            <a:chOff x="2148840" y="374754"/>
            <a:chExt cx="4695825" cy="6483246"/>
          </a:xfrm>
        </p:grpSpPr>
        <p:grpSp>
          <p:nvGrpSpPr>
            <p:cNvPr id="2" name="Group 1"/>
            <p:cNvGrpSpPr/>
            <p:nvPr/>
          </p:nvGrpSpPr>
          <p:grpSpPr>
            <a:xfrm>
              <a:off x="2148840" y="374754"/>
              <a:ext cx="4695825" cy="6483246"/>
              <a:chOff x="2148840" y="374754"/>
              <a:chExt cx="4695825" cy="648324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840" y="490462"/>
                <a:ext cx="4695825" cy="636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5-Point Star 3"/>
              <p:cNvSpPr/>
              <p:nvPr/>
            </p:nvSpPr>
            <p:spPr>
              <a:xfrm>
                <a:off x="3566410" y="41910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2819400" y="4413127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667000" y="22479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3886200" y="3396215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3448998" y="2936983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3458750" y="203835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2362200" y="1331002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2958351" y="15621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3414010" y="54864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2654508" y="54864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5408951" y="4524219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4855767" y="4984854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4038600" y="46101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4800600" y="3434315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4953000" y="5905500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503357" y="374754"/>
                <a:ext cx="3057994" cy="779489"/>
              </a:xfrm>
              <a:custGeom>
                <a:avLst/>
                <a:gdLst>
                  <a:gd name="connsiteX0" fmla="*/ 119922 w 3057994"/>
                  <a:gd name="connsiteY0" fmla="*/ 0 h 779489"/>
                  <a:gd name="connsiteX1" fmla="*/ 3057994 w 3057994"/>
                  <a:gd name="connsiteY1" fmla="*/ 44971 h 779489"/>
                  <a:gd name="connsiteX2" fmla="*/ 2803161 w 3057994"/>
                  <a:gd name="connsiteY2" fmla="*/ 779489 h 779489"/>
                  <a:gd name="connsiteX3" fmla="*/ 0 w 3057994"/>
                  <a:gd name="connsiteY3" fmla="*/ 749508 h 779489"/>
                  <a:gd name="connsiteX4" fmla="*/ 119922 w 3057994"/>
                  <a:gd name="connsiteY4" fmla="*/ 0 h 7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994" h="779489">
                    <a:moveTo>
                      <a:pt x="119922" y="0"/>
                    </a:moveTo>
                    <a:lnTo>
                      <a:pt x="3057994" y="44971"/>
                    </a:lnTo>
                    <a:lnTo>
                      <a:pt x="2803161" y="779489"/>
                    </a:lnTo>
                    <a:lnTo>
                      <a:pt x="0" y="749508"/>
                    </a:lnTo>
                    <a:lnTo>
                      <a:pt x="1199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2200" y="472440"/>
                <a:ext cx="2804614" cy="923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Distribution of </a:t>
                </a:r>
                <a:r>
                  <a:rPr lang="en-US" dirty="0" err="1" smtClean="0"/>
                  <a:t>Amynthas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in NH and VT by county, </a:t>
                </a:r>
              </a:p>
              <a:p>
                <a:r>
                  <a:rPr lang="en-US" dirty="0" smtClean="0"/>
                  <a:t>Survey of Master Gardeners</a:t>
                </a:r>
                <a:endParaRPr lang="en-US" dirty="0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5791200" y="3940851"/>
                <a:ext cx="304800" cy="4191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5-Point Star 22"/>
            <p:cNvSpPr/>
            <p:nvPr/>
          </p:nvSpPr>
          <p:spPr>
            <a:xfrm>
              <a:off x="2514600" y="3464681"/>
              <a:ext cx="304800" cy="4191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5-Point Star 24"/>
          <p:cNvSpPr/>
          <p:nvPr/>
        </p:nvSpPr>
        <p:spPr>
          <a:xfrm>
            <a:off x="5221490" y="5093300"/>
            <a:ext cx="304800" cy="419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407740" y="2457450"/>
            <a:ext cx="304800" cy="419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3188667" y="5863738"/>
            <a:ext cx="304800" cy="419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221490" y="5716408"/>
            <a:ext cx="304800" cy="419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74330" y="2457450"/>
            <a:ext cx="1127760" cy="62865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8929" y="3953423"/>
            <a:ext cx="1127760" cy="62865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5001" y="2472838"/>
            <a:ext cx="3195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Hotspots appear to be near Burlington Vermont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Upper Connecticut Valley around Hanover, NH, and Norwich, VT</a:t>
            </a:r>
            <a:endParaRPr lang="en-US" dirty="0"/>
          </a:p>
        </p:txBody>
      </p:sp>
      <p:cxnSp>
        <p:nvCxnSpPr>
          <p:cNvPr id="1024" name="Straight Arrow Connector 1023"/>
          <p:cNvCxnSpPr>
            <a:endCxn id="24" idx="6"/>
          </p:cNvCxnSpPr>
          <p:nvPr/>
        </p:nvCxnSpPr>
        <p:spPr>
          <a:xfrm flipH="1" flipV="1">
            <a:off x="2402090" y="2771775"/>
            <a:ext cx="3124200" cy="578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1"/>
            <a:endCxn id="30" idx="6"/>
          </p:cNvCxnSpPr>
          <p:nvPr/>
        </p:nvCxnSpPr>
        <p:spPr>
          <a:xfrm flipH="1">
            <a:off x="4056689" y="3350001"/>
            <a:ext cx="1658312" cy="9177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6"/>
          <a:stretch/>
        </p:blipFill>
        <p:spPr bwMode="auto">
          <a:xfrm>
            <a:off x="1752600" y="685800"/>
            <a:ext cx="53767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144" r="5411" b="35375"/>
          <a:stretch/>
        </p:blipFill>
        <p:spPr bwMode="auto">
          <a:xfrm>
            <a:off x="1390159" y="3570973"/>
            <a:ext cx="5732009" cy="25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1676400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Vermont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0451" y="4267200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Hampshire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Effect on Vegetation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22" y="2362200"/>
            <a:ext cx="4114801" cy="28956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4495799" y="2362200"/>
            <a:ext cx="4379627" cy="291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16509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earthworms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7410" y="1676400"/>
            <a:ext cx="2879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Forest invaded  by </a:t>
            </a:r>
            <a:r>
              <a:rPr lang="en-US" dirty="0" err="1" smtClean="0"/>
              <a:t>Amynthas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89" y="340476"/>
            <a:ext cx="557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Chain of events began with</a:t>
            </a:r>
          </a:p>
          <a:p>
            <a:r>
              <a:rPr lang="en-US" sz="3600" b="1" dirty="0" smtClean="0"/>
              <a:t>the last ice age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47664" y="2382658"/>
            <a:ext cx="7488832" cy="3724405"/>
            <a:chOff x="152400" y="2514600"/>
            <a:chExt cx="7823192" cy="372440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14600"/>
              <a:ext cx="4687614" cy="3724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496207" y="4972853"/>
              <a:ext cx="54793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Ice age killed earthworms north of  </a:t>
              </a:r>
            </a:p>
            <a:p>
              <a:r>
                <a:rPr lang="en-US" sz="2800" b="1" dirty="0" smtClean="0"/>
                <a:t>reach of glaciers</a:t>
              </a:r>
              <a:endParaRPr lang="en-US" sz="2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1845" y="2745170"/>
            <a:ext cx="22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Earthworm-Free Zone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24607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Map Image credit: http</a:t>
            </a:r>
            <a:r>
              <a:rPr lang="en-US" sz="1200" dirty="0"/>
              <a:t>://www.nrri.umn.edu/worms/forest/index.html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98" y="763970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90600" y="6372999"/>
            <a:ext cx="54286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Ship image sourcehttp</a:t>
            </a:r>
            <a:r>
              <a:rPr lang="en-US" sz="1050" dirty="0"/>
              <a:t>://colonial.phillipmartin.info/colonial_america_colonial_ship.html</a:t>
            </a:r>
          </a:p>
        </p:txBody>
      </p:sp>
      <p:sp>
        <p:nvSpPr>
          <p:cNvPr id="11" name="Left Arrow 10"/>
          <p:cNvSpPr/>
          <p:nvPr/>
        </p:nvSpPr>
        <p:spPr>
          <a:xfrm rot="20032129">
            <a:off x="5611313" y="2818215"/>
            <a:ext cx="1600200" cy="5925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 as Ballast</a:t>
            </a:r>
            <a:endParaRPr lang="en-US" dirty="0"/>
          </a:p>
        </p:txBody>
      </p:sp>
      <p:sp>
        <p:nvSpPr>
          <p:cNvPr id="2" name="AutoShape 2" descr="data:image/jpeg;base64,/9j/4AAQSkZJRgABAQAAAQABAAD/2wCEAAkGBxQTEhQUExQWFhUXFxcXFxYYGBgcHBcXFxwXHBUXGBgaHyggGBwlHBQXITEhJSkrLi4uFx8zODMsNygtLiwBCgoKDg0OGxAQGiwkHyQsLC0sLCwsLCwsLCw0LCwsLCwsLCwsLCwsLCwsLCwtLCwsLCwsLCwsLCwsLCwsLCwsLP/AABEIALcBEwMBIgACEQEDEQH/xAAcAAABBQEBAQAAAAAAAAAAAAACAAEDBAUGBwj/xAA9EAABAwEFBQcCBAUEAgMAAAABAAIRAwQSITFRBRNBYXEGIjKBkaHwscEHQtHxFFJicuEjM0OCFSQWkrP/xAAZAQACAwEAAAAAAAAAAAAAAAAAAQIDBAX/xAAsEQACAgEEAgAEBgMBAAAAAAAAAQIRAwQSITFBURMUcaEiYZHB0fAygeEj/9oADAMBAAIRAxEAPwCm9hGYIQYaLXuzgR5QhFgYdB6rrbjlbTKw0SkLWOwjwcPNVq2yqrZPdPQ4+kI3INrKXdTw1M6Rg4R1CQPRSIj3WpXG6pk0oEFum6pbkaoU4KBBCjzS3HNNKe+UALcc1s2NndWNvFdZawxmJAGHuq8nRZjqy85uKANzUItIiZ6KB9pn90lFjckWHlQveTx9VFvPkpEg6qdELGqA6hRwdQiIPDFA6oBmEyLEZ1CGDyRioE98JiI7p5JXTy9Ud4Jrw+FACpkg4gHkSfspm1y1sC+MHeF8eIAHMHQKGfkpKE8an2WQySh0M6C4uIeXFpaSXgyCIyuxkoKdlZwvtwjMHD21VhIO+Qq3p4f1lq1M7/4ghZy7e0968tqXS8ODSHXcWiZkBFRrkF1w3ZLAe4YutIMAS4DkgDsZUar+Vj7LHq5ejt9vdoRUs1VjWgFzS0EyQJ4kBs+yxNgtbRsFrphwcagdDz3ACad2DOOZPksQuUjaxulsmPNR+USVJklq3fKAZtOvT/h2l1IMogAODpwLhLomXGJOBGSOhtSrWpvY5t4nG+0tALwC1pIP5TeJjPIKAu6+6YuwTekXsFq36AtrLdUeX72oyY7rb10AAAR3uSSUDQJJfKP39iXzi9fc0aO0BhIA58FpU6+kHyC5wlSUbS5pzkaH5gtTRjUjom2if8QrVGvPAjr+6wqO0GnxYFXabuI9pUGiaZp1qLXZgO6j9VRr7NpHhHQ/YqelakTq5PP0S5RJ0zEtGynNxabw91QcwjOQuogHkoLTSnPEaFSUytwRzoTxzV6rYhjdMHQ5Hz4KlUpluYhTTINAlKVA+1taYxnkCc8skJtzcMH4/wBD+OXBLfH2P4cvRaVirY21abad8Nqva9zGkeIMMktEd4gNfpwxVqkKDnNY6pcim4i93S7xGBIzmRB/lKsWTtXZKVEMvy4MeAf7rzm+XeKzZstqo+zTgw1K5evuYNGuHMbdMxLThHeaSHATjwUppuuh/wCUuLfMAH6Ee6qHaFDhUBJgnA5nPhjmPVaH8fRey4xzjBJHMuIgkcO6DloNVdGfCKZ4+W/BXvpxVRjoldCtKKE2tzTuqJ7g+FPcCAKznEdETa0qbd8pUNWj1nzP6n6JipoO/wBExqclEypw/wA+wlHggAt4E4qBBcSuIGHeSvqMsTXOaBkhqIS9Dc5oC06oAk3iV9QweSeDogLCLkJcgI6oSBzQKyS91SUWGqSBFu4mczkhI+YJo5/T7BRLB7qms1pLCAcW6dc4VYk/Mfsh3x4j3+yGK6OipVGum67hOEcswEhUM5rn6FsumWnH68jqtShbmVCAe47LkdIxkdMVBqixNMv0akaekfdG6vhw9f1QOF03SJj5kgcxp4Qoj5DLgc4T7nleHqFVq2XQxgoN+9kSJxjCcUMV0Rv39Kq6pQYS0NaHEt7uEmDlETwhaW07a6q2jUIFJzmwW4kS1z24YjMAHiorVvatnfuS0PLqcF0gCTBkjLutPouZt4trB369mMDLeThjlI1JWJZKm2zqxx78aX5X/qjfoWm7U7j4eAZgm9iOuGBPqgqCZyPAEk4HKPqsDYtoeAd9XoGcgH4jrKvP2owOjfMHm0iesrQ8uO+yuGCbV1wX6dlGF5rM8SJxOUcsUzmUw6IbPARlhqo2bSaQ2HB3DuwZPQc1M2k3u1atWmKckOpuMOxBAlro4kFQephFN30WfKuTSqrKNqt7aVzjedckCIPMac1JvAcf0WZT2a9kEW+zkcmtx9Qrmz6lKC11ppl4JmMOOgwCI62FtS4/X+CjNoJtKUHf5cL9yxfHz9kQcOfuoDXaZDXtdzk+6QqD+n3WuM1JXHo5s4ShLbJUy0HjmPT9U5qDKR7fQKAO6eQ/VPhz8sFIRFaCBp0JPsxqTKg4yOsN9s0bhoSOTYn1VOrTDMTdZ177imQfBbDhwTqsyTiLx5nBOHRogaZPKaVFvSlvAgZKhJKC8Ex6oAK8leQTzTFxQFhHqhJOqElDeKBB30kF/kkgCcu1n0CQd/d6BRzyPqmPQ+v7kqJMmLuvoEsefoqxPL3KIHl7/wCUASOx19T9kEFplpII0/zmhIOnv+qeOXugRsbFtjnSx8nKCGjAHOThAwHqVftAu5yeYEeRvFcoW8Ygjnl5re2RtwGGVb3994uJJ4QQfrCqkq5RbCV8MtvqXROY8jhrKAvB/wAwtC1Uyw3SHGROWOPDA4FUa1AEcRjiP3SUiTia1loj+DfGLnOaAMPEHwP/ANI815TtbYtoEGoxjZEeIHLPLqvXdhUf/ViIi1UeAyc6njhzpryLbVkrvebtOq9ofUEhr3NEHUAgZLm5JS+M4rpnZ07j8BSfa4Mdlife1MT1jPzV2x7FqVbplrWEtBeeAwJdE4iDK1tg9i2VW03VrayjeBJpmLzIJAGLgOAOWRC3aX4e2cy0W2o4t/LdaI6+atmk1aK8eVRajKq+pz9rtX8PZmUaVWarK7i4tAkNIgjjk5o9lnbV23Uqhl595w4kZYcgJWxV2FSoNdvA8xAznQRDfIz15LSsGxrA5l99ntBBxJ/1hGpmYjmsyUXK34/fs15HJL8uPscXS2g4iDHp1yz5Ld7P2KyVAXPtFWnUxltyWkE5tIH1WjarFsxrSadN4jUvMjzeh7MbHoV6tS5vd2GguILRck4eIG8MPJWy2X+Lgoj8TZce7JadCzUw7d2hziQIvU3Rh0aNUO9PwZBavbvd2WhRdTYHSRSMmPC2Q4wPF3Vw1HtO+S24COZK2YJqOO48owZsDyZPxOmdK2sdT+qIVjxn1WZs/aIqjMNcPy8tcc1bmOMla4u1ZzpxcJOL8FneaiB1xUTyRi1rGD+d2fkFHvQNSfNBVLM3gnkmQYTbSJxe955TCnFQ6R1VWm958IDG/OKe+Bm+SgSss3uaU81XFUafPJFvQgZKXIbw1Ue9CaQgCW8leUSSAJC9CXKMlCXJgS3klDeSQIsX51I8iPbH3TB4PE/OWKphzx/xsPNpg+xUm+PFr29Re+uKgWFjDn86yhnkfX5HsgbUJyunzx9CidUI0nzB90APeHAcOXwpADT3I+wQEuxw+g+uBRBzunzQSEAECB+X56KxZtpOp4NDS05teJGOZgGfdVSDr89EN12o9fuk1YJtdHoz6DBRD2tpOJze0i7PEAuE+SpNgCYIBjHgeUhT9i9oF1nLXve5wMG8HPaG8Idd7ufE8FJbrFEuDrwdJF3PA5QA37rKnTaZtatKSNvYVEGlaABIusqDnuyThmuO2ztOpZKVBrAzvmtevAmYfngR/MV3XZLNoOTmFpBz14YcF51+IlEtbZabhJYbSz0ewj2cFkr/ANbNydYtq+p5tX2tVkExgTGAjHhgu/8Aw+ZVtW+fVqvp7pjHd1rGggktMlzTkACsXZNlqirQc2hVc3e08WscQBeEkkCABBxXoXaftW2ibXZ924iH05kZHjHorpTdbUZ1hTabON7WUHiuWC0FzHslh/0zPBwdAzE8sCFrbLo1qNmY+jWa+mcHB1Myx3Fp7+Uz7ahcPtRxrlu6aTdDpm6PFEZnkVea4tstzvA3YIExenUYZ8VXkxwnGmjRjy5cc++DYsfZhlVznVazrhLr9JjAMCDF0gkxxw0hbG2Nrus9Q1GVGuLD36MgB7XN4YSMCHQvPQ5zD3wTIwxB05qe+91N12m4iCMAc+gCxai3JJx4R0dPSUmn39jotqWizVbOx1R7iJDbri5xa+D3gMcDdPSYVLYFl2c5rt4wX2km+5zgHjQCe6eSX4bbHFfaFNlpozSdTqjvtwvQC3PC9hh0XY9odl2Ky1DScyk1wAcAKeBaciYbyKsUGotRsrlmjvTkl+hissuyneBop1BiHAVSPQ4eSxLZtOz03OaXiQcYa79FDtJ9IPvWeo0B2Ba9r4bliDGXXJehfhxZ7PuTRrima76rnsqXQWuvBobTvOxnuzBznDirceSTiuWUZYxjN8Jo87pbRa6d2b3kRE/sphVjEjHh8K0+0tjslKtVNnLmPDyypTu9y8xxDnM0xnDLSFjAuzz6Qutik3Hk4eoilN7eh6lB78XuhvPD2Qh9JuUk8gonWd9TFxgD2+yEPpMwBvH0VhRRaFScgR5J/NVf4gnL2CeXIAtJrwVeUt7z+qBUWC75l90ryrip8hMX8/qgKLN4pr6rhyfefMUCJy9JQXwkgB30aepHuhDLvhqx5wpSW8R9vqg3dM8ioFhI19TjdeOUH6BHeOr28jkqb7GPyv8AUwiZvgMO8PIpAWiD05jEekJg06jyH1aVC2tqLh84Ri9yPMTKYiYA5z6A/dINPw/qFDDpwx58fMZFEJ0J5yI+8IGdr+HlKiKt51a7UxAZDstSYjNdVtPZ9R1S+QDxGJI45AYHLJeVbPttWi8Ppuc0jCQB5gyvXtjVxabKx74BuyYMd8YGRdgHFY8yalZvwVOG30TbIc4Oa5xOYzidDgMhnxKo9ow2lbQ8jBtG1VCABJn+FOGOtNyeyVv9SBl1k+XHyVjtpZpu1tbLaGE/9Q4e6yS7s2x5iYdk28bQ5woUp3YF7ePueKbsXQ+fC7RcT2tsdV9oqmo4MNTEhvfABAGBIaXZclr9lbQaVPaD2EFzaVEicYO8OkcHFc/tm3Wm11BdexhYwkw3MEgDOeJ90/FrglirdUlZas3YypSBcLQ1wIH/ABEYcD4+at0OybqjHA14P9nmD4sv0Q7KsdsfSu/xbWxLYLRIHDhlH0XOUds2qnXfTfWdLLzTBEGIg4Zjj5rNg+Yupyv+/Q2Z1p3BuCqX+/5M7tDtCpTtVVoN0NdldGBLW3sxrKt9n69rrbzdv/22bx4LW+GQ0uAu4xMnlJ4K5Z9sP35q3rzxGLsZERB1ESFZf2trw4DdibzZDTkZB/NoVo1U3GK4Tsy6VbpNp00O2haxjvw04wZ8LhxEcRg7BbH4j20VbW2oxwLTRp+sGQccCub2PY32irub5gtc/hiWZZ5eIqDtNsurQ7we8gAXgcC0DAZAYYeX0hgyQUuCzPhyTj+IzKVQyMvTl1WrYNoPY0tDobwBgjoJXM2WuLwvHDmeS0rPtGk2cePALS4KOWl1Rl3Slht92G3aT31DeIMlxLjMk4kkknElWw92ZJj0H0WFsx01weEuP1XQ74fl9Vt097efZz9YkpqvRBUL6ndBMfOaIWJtPxHHTinr7TLRDPFqqdns76hkydcVcZvBaNoAyCYVCf3UrbKxoxz5R9TKjc8cPbH3TENJ+T+icH4EBf5+qY1B09ECDvfJThw1PsgSnUn1hAUSXfkpwDqofX6pYoFyTEHmkga4cZn+5v6JICmWCRr9f1QkDjPso5PL0TEnUeSrLKDNAFA6yO/KUxE8fQISzSfYIFQ9+s3iSOcH6o6duH5mwdQSo95UGUfX6qN1rd+YNd1H6JAXd9I4HnxSbUk6xoe8OuoVSlbKXFpaf6cR6FWmljsnT0wKLsKZNZsSILccOfKThC9N7DbTcRuA2kWsAl7S4SSTmwnHjivMxUkRi7pg7hm0eLLPNbXZm2sZULjdkREzidMDhzEDqqMytGrTyqR6ltamQ4uDTEgSDHnHFTdoXF1hJEkhrgQMZa4FpEdHg+SsWV4rUgbsAiGxlHT7SoGGaLqbhdnPleF2fI3T5FYGdFeTyrYDxudoDD/YZIw4VWT6T7rnmWXe0rWKbbzhSpm6IxG/oz7SfIq2RUs1a0B7Q0FtSlAETeM97UjdOnmBqrXYS0A1K4vA/wDr1CeIwdSI9MVFuoksbv68mVsKi+zULVVfSxBs90GBMue12U/zt9ljbct2+c03A08iTMTicFqWu21HUi2s7xXSWNDWlowIDiQe9Md3hGOOAyzRpHGH5keNvCP6efsro4XbkD1S2pFGx1LsnHExhPAD9VJTrjQ589VO6zUom648cXn7AKR1npA+AYH+Z/5ZjjyRLBZFalHSfhm9jreN53RuakOOEOJYGgldb+LNiNFrKjagaQxrS3u8S44iDqfbVed7HpB1UU6TGh9UboYvxvuaI8XyF6J+JDajWBzhIZQotcXN/MdyD3s+P10UYadRfJKWpk1w+DxxncqCoADnIIBEkEB0HDAmeoWydqCA64wkY4sbB5ERiFA+s274GYg/lB4nXoE99sgXWRMeBmXotKi6aZllNOScbNypYadpivQDKdRoh9NpgHhI0McRmqJswbm8Tp+6oVyHAghoETIa0RiOIHMp9645GYA44YRkFZpk4XHx4KtW1kqSXPkvgUmC88zphj6lU6u1XvwaLreAH3UTLE+ocZPNXG0qdMYuE8itPJj4SIGU3HMfVTBmphA61t4D6lCa5PLonYqJro09Z+yXoPnNQ3uvzokB8hMVEtzqmhBPX0Sk80CoOPkBP6/RRHz80N75KApk975KdQbwfISQFMn6N9U286eSEg8vPFNJ19ICiTD3vP6BLf8AP6qMuSvc/ZICUWk6eyc2ocQ1Q3upTXeSAokc6meBHRRuoN/LUA64IXWeeIUTrFootDSRdbQfEkXhqDPuFo7NrOL2wL5BycYfGgdxHIgrnAx7DLSQdQYVuht6o3xta/mRDvJwx9ZVc+uizHFJ2meq2faVWzVWuc8OpuwgOuhrp4iYJ5DFdvQrMr0yQ9t7EQDPln0XhFl7QveRg6o3G9Tce9BEG64Re81u2PtC0uApuIMYtcIcNZH5hgMtFklj8HRx5PJ0fa/Y/wDEEhoi0MALmj/lpiAKtPVwAhzePXOw3sKH2KlaLM4UbTurj7shjz4KjgPyOdBxxAnKcVkOstorXajCQ6kSQ4T3SPLEGCPNdnsPtFUY25aGXRkTBDZPM+GT8GarktvZYoqX+P8AfoeFbW2TaKDSatNwaCe+O82QcrwyMcDBWVSe4jBrjicgTwC+mtn2Vpe8NPdqCSOfPmNeKG29gLHVaRc3bzMvpgNknjcgtB5gBWrMUSxcnzgyyPLLxBAiBMCThhjyOauDZZ3haXwJOIa4+mABz1/Ven7S/CSsARRrMqN73dfepkzjEgOHAYwsmh2KtVGb9lJN68TvGvbGRAIN7GSch90fEYtleDiqtjaP9oua9oBa4k+IFsHAYGYyyXoP4mbQcGXHVHlrqVIXb0SbjHOLjEkzwJiSuItFG20nE/wb2yZbNImACSNY/wADkr3/AJC01nMNSgXwA2ajP6HNa6CIkCPOFJO+WLhcIw3bM7rZDg0jxGcHYzhOJBxIjiqzrKXVBuy0twOJjLPPpOMK/Sq2wkgUnNbEQbjcwQcTEzOXJT0tkFt2dwbzQ4tLQS0yQRgCD1lNbn0Qm0jL/wDC2ggzcF5sDvTMkZQDp9Fr7QstnsrW0w/ePhrqlTjN3Cm0TgJLif8ArOIKntdZlNkNY29qBHGcADhj1XMOsr6jiTJJxyV2OElyymWRNUSWrbDnd1gut9z1Kho0ifylXKVlYzxEToifagMgB1VyXsrcvCQDKJHD7IiI+D7KJ1aeHvKEP6KVkKJr3yYSPP3M/RRF2rvZMHDhKLCiUOHD6lOXan2URPOEgeYTFQcjX3T3vhCjvjX2RA/AixUOT/b7pJ7/AF9AmQBJfCQI4BQ74J97zUSRLjyCYu5qLeDX2RXhwBKVhQRf8JQ3+QSDuQSvJWOhXinvngEJeeib1KLAlFocOIUrLc3J1NrueR9Qqtw/yp9zOai+SUW10XgbG7Pe03aiHAeWBVsBrgP/AGGVbpBF5pDh54rLp7KLskb9hvGIKzya9mmO70dbs7blRpAZWcyDJHBw/lxwGHTILp7BtV9ovUn7wG9ce12TSeBnmvLmU61PMXh84rT2Rtx1J96JxktdxyzPHL9jiqJGnHM9W3JslLeVarWsbABc7GTk3mcPmapWT8VmgMJpl7XAEw4XhmDAyOWRg9FT2f2hpWqk6k9jXAthzHDxaydRnI15YY9DsyKDagplrrzw6m4zfa2PAeBEziAD1VcY7fBolL4lW6fv+T1vZHaezWll6nUjVrhdcOoP2V6sWkEGCCF5dsLajXRStIuObgyoMC3rq1dULO6mQHHA+FwOBSuyMoOPZm7e2HTDXhkwRlJ+cF5dUplhIx8yvXNobOc9puuMryXbzalKs5js+i2aaXgw6mPkiGcwmqVQ0Sf8qlvHOOZUVpp93U/PnmtqhfJicq4Ke09qYANGZHXAj7YearWja7iLrBdHIyT5obVZdOGX3Ss+zjmcFU1Ky+LhtRWbePNWGUTofNWt21vEIXPHA+iko0Qcr6AbS+ZJ4HFMSNfVNLdSmIKYySvE/wCQg3reqRq9QiwokDTp6FI8yPNQ55z5J5HPzRYUS3uvklPT6FRjp6JyeY80xUH/ANT/APYpIJ6eqSLCgi46eyG8l6pvJRslQ9/4Er3X1TX0oJ4pWAXsleA4oCxNHL2RYBX9AivOQy7khg6pBRJjqU4fzUVwp7iQFyz2uOPotihtQEQVgUqfPBaFBmWKpyJGnG2abrWDqqVWDnCVQaKhXYdVmaRfuNnY9s3b2kEYHjmPXAr07YlJldt6m/LMQ4xhkSYIHMjhmV4a8Fdf2K7UsoOpsrtAaDhXbO8pzOYH+40HhmJzMAJ8oSyJuj0+1dkd6AQ7vDIwcD5ZrV2JRq0mGjWaXMGTowx0JyI0WlsnazXtDy5jmuALatPIg66HiRwlatao0iCZkfCqZQvldmrHl2ra+Uzn91ceGjFrsjodCvOPxcsgp16JjF7DPkY+67urtA03EvaQAS0j+YDJzfr5rifxbtLalrpAZNoNcD/c5x+gCt0ct+SirX4nix34fRwjxChrmACc9PurD3AZC87zy4zOiq0aQ7z3TdGJJ4+S7RwU/JTtFa628WmJgTrj+ioG3OOkKtbLY+q4kkxJLW8GjgMENOmskp2+DfHEornssb9EH8kDWaBHcPHBNWJ0PKcOGia55pT5JkQw7olvI4oDPJIHmixUHvDwEpB5QX/gSvHVOwokx/ZNeGvqgjmiEcigKHvDRJDeSQFBQlMKKU8BQJUSbzRMXlBPJLFFhQcuSLyoyCldcgKJL6IPUCa8kLaWL4Tg8lXvlPfd0QG0uU2K/QY0a/PnFYgnVW7JV4Sq5rgtx8Gs9w4AqrVGqG+ShcCszRoInNClpUZUcqSnVhINqN3Y1utNm/2KpDTiWHFp6tOE8816X2J7XtqkUrT/AKVXENOO7dOWMyx3DHD6LyqybSjMStqx7eoiL9Mnoo2yyKXs9f2w1pZDvE04AgDAngOOJXlHb2Ra4yu06Yicj3v8If8A5PTHgD5yEkG6NBOQWBt+pvH72STDcziC1GCWzNufou1DU9N8NPm7JKgYBefDWgLC2zthr2llMG6cyRGXCPJV7Zag8y4k6DgFCxzV1J57VROJjwqLuXZHQs5PBWQyOIQyClgq1SLW2xOPNBHNFI0Sgp2AO75poGsot2lcQFg4J5HVK6mIKLAe/wAki/kmuFPdRYcDbzQJ8Ui5DKdjCSTQkgBbzkkCeATpKIxYoS9JJDBDSU5YU6SAsG4lgkkkMa+ErySSLHQ94c0baw5ykkosaRZFUmMZHA68o1Vyy07zZGI906SzzL4kFVsQdcQVFvITJKCGG2uVK9jpggiMxPmmSTESUBjmg2rWIACSSSVsjLhGMUgEklaVEjApQ0JJKyJXIIEJGokkpWKhryV5MknYqHlK8kkix0KE9xJJSI2K6EpGiZJIBrySSSBn/9k="/>
          <p:cNvSpPr>
            <a:spLocks noChangeAspect="1" noChangeArrowheads="1"/>
          </p:cNvSpPr>
          <p:nvPr/>
        </p:nvSpPr>
        <p:spPr bwMode="auto">
          <a:xfrm>
            <a:off x="155575" y="-2103438"/>
            <a:ext cx="65913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337332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070495"/>
            <a:ext cx="181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World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565</Words>
  <Application>Microsoft Office PowerPoint</Application>
  <PresentationFormat>On-screen Show (4:3)</PresentationFormat>
  <Paragraphs>130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Amynthas Ante Portas: Forest Invasions by Asiatic Earthworms.  Earthworms As Agents  of Change</vt:lpstr>
      <vt:lpstr>Number of earthworm species in Vermont</vt:lpstr>
      <vt:lpstr>How do you recognize these Asiatic earthworms?</vt:lpstr>
      <vt:lpstr>Amynthas agrestis Characteristics</vt:lpstr>
      <vt:lpstr>PowerPoint Presentation</vt:lpstr>
      <vt:lpstr>PowerPoint Presentation</vt:lpstr>
      <vt:lpstr>PowerPoint Presentation</vt:lpstr>
      <vt:lpstr>Net Effect on Vegetation</vt:lpstr>
      <vt:lpstr>PowerPoint Presentation</vt:lpstr>
      <vt:lpstr>PowerPoint Presentation</vt:lpstr>
      <vt:lpstr>Horticulture Trade</vt:lpstr>
      <vt:lpstr>PowerPoint Presentation</vt:lpstr>
      <vt:lpstr>Consequence of Ice Age and Absence of Earthworms</vt:lpstr>
      <vt:lpstr>Effect of Earthworms on Forest Soil Structure</vt:lpstr>
      <vt:lpstr>Degree of Infestation and Forest Damage Invasive Earthworm Rapid Assessment Tool</vt:lpstr>
      <vt:lpstr>When Do You See This Earthworm? Annual, Summer-Active, Winter-Killed</vt:lpstr>
      <vt:lpstr>Love to hear from you when you see them…  jgorres@umv.edu  Where did you see tem? What ecological setting were they in? How many did you see? How large were these worms?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Amynthas Ante Portas: Forest Invasions by Asiatic Earthworms.  Earthworms As Agents  of Change</dc:title>
  <dc:creator>J</dc:creator>
  <cp:lastModifiedBy>Carl Waite</cp:lastModifiedBy>
  <cp:revision>7</cp:revision>
  <dcterms:created xsi:type="dcterms:W3CDTF">2014-12-10T02:04:35Z</dcterms:created>
  <dcterms:modified xsi:type="dcterms:W3CDTF">2014-12-10T12:30:05Z</dcterms:modified>
</cp:coreProperties>
</file>